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6" r:id="rId3"/>
    <p:sldId id="261" r:id="rId4"/>
    <p:sldId id="267" r:id="rId5"/>
    <p:sldId id="278" r:id="rId6"/>
    <p:sldId id="260" r:id="rId7"/>
    <p:sldId id="257" r:id="rId8"/>
    <p:sldId id="271" r:id="rId9"/>
    <p:sldId id="272" r:id="rId10"/>
    <p:sldId id="273" r:id="rId11"/>
    <p:sldId id="263" r:id="rId12"/>
    <p:sldId id="274" r:id="rId13"/>
    <p:sldId id="265"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10/21/2021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10/21/2021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4023177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10/21/2021</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10/21/2021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10/21/2021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10/21/2021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10/21/2021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10/21/2021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10/21/2021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10/21/2021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10/21/2021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10/21/2021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10/21/2021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900">
                <a:solidFill>
                  <a:schemeClr val="bg1"/>
                </a:solidFill>
              </a:defRPr>
            </a:lvl1pPr>
          </a:lstStyle>
          <a:p>
            <a:fld id="{9D3B9702-7FBF-4720-8670-571C5E7EEDDE}" type="datetime1">
              <a:rPr lang="en-US"/>
              <a:t>10/21/2021</a:t>
            </a:fld>
            <a:endParaRPr/>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900">
                <a:solidFill>
                  <a:schemeClr val="bg1"/>
                </a:solidFill>
              </a:defRPr>
            </a:lvl1pPr>
          </a:lstStyle>
          <a:p>
            <a:endParaRPr/>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050" b="1">
                <a:solidFill>
                  <a:schemeClr val="accent2"/>
                </a:solidFill>
              </a:defRPr>
            </a:lvl1pPr>
          </a:lstStyle>
          <a:p>
            <a:fld id="{8FDBFFB2-86D9-4B8F-A59A-553A60B94BBE}" type="slidenum">
              <a:rPr/>
              <a:pPr/>
              <a:t>‹#›</a:t>
            </a:fld>
            <a:endParaRPr/>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AO8i7s1uW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304800"/>
            <a:ext cx="8967429" cy="2793906"/>
          </a:xfrm>
        </p:spPr>
        <p:txBody>
          <a:bodyPr>
            <a:normAutofit/>
          </a:bodyPr>
          <a:lstStyle/>
          <a:p>
            <a:r>
              <a:rPr lang="en-US" sz="5000" dirty="0" smtClean="0"/>
              <a:t>A Dog In School</a:t>
            </a:r>
            <a:endParaRPr lang="en-US" sz="5000" dirty="0"/>
          </a:p>
        </p:txBody>
      </p:sp>
      <p:sp>
        <p:nvSpPr>
          <p:cNvPr id="3" name="Subtitle 2"/>
          <p:cNvSpPr>
            <a:spLocks noGrp="1"/>
          </p:cNvSpPr>
          <p:nvPr>
            <p:ph type="subTitle" idx="1"/>
          </p:nvPr>
        </p:nvSpPr>
        <p:spPr>
          <a:xfrm>
            <a:off x="1065213" y="3108804"/>
            <a:ext cx="7447722" cy="838200"/>
          </a:xfrm>
        </p:spPr>
        <p:txBody>
          <a:bodyPr/>
          <a:lstStyle/>
          <a:p>
            <a:r>
              <a:rPr lang="en-US" dirty="0" smtClean="0"/>
              <a:t>A presentation for parents</a:t>
            </a:r>
            <a:endParaRPr lang="en-US" dirty="0"/>
          </a:p>
        </p:txBody>
      </p:sp>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9701" y="806335"/>
            <a:ext cx="11140226" cy="4908665"/>
          </a:xfrm>
        </p:spPr>
        <p:txBody>
          <a:bodyPr/>
          <a:lstStyle/>
          <a:p>
            <a:r>
              <a:rPr lang="en-US" dirty="0" smtClean="0"/>
              <a:t>Taking part in guided reading work</a:t>
            </a:r>
          </a:p>
          <a:p>
            <a:r>
              <a:rPr lang="en-US" dirty="0" smtClean="0"/>
              <a:t>Supporting/motivating children during 1:1 sessions</a:t>
            </a:r>
          </a:p>
          <a:p>
            <a:r>
              <a:rPr lang="en-US" dirty="0" smtClean="0"/>
              <a:t>Providing comfort to a distressed child (fallen over at playtime, argument with friend etc.)</a:t>
            </a:r>
          </a:p>
          <a:p>
            <a:r>
              <a:rPr lang="en-US" dirty="0" smtClean="0"/>
              <a:t>Accompanying children to see visitors that they may find stressful (police, social workers, school nurse)</a:t>
            </a:r>
          </a:p>
          <a:p>
            <a:r>
              <a:rPr lang="en-US" dirty="0" smtClean="0"/>
              <a:t>Accompanying children outside if they can’t take part in PE e.g. children with a broken arm can still walk the dog!</a:t>
            </a:r>
          </a:p>
          <a:p>
            <a:r>
              <a:rPr lang="en-US" dirty="0" smtClean="0"/>
              <a:t>A fun friend to play with …. especially if they do not have a pet at home!</a:t>
            </a:r>
          </a:p>
          <a:p>
            <a:endParaRPr lang="en-US" dirty="0" smtClean="0"/>
          </a:p>
          <a:p>
            <a:endParaRPr lang="en-US" dirty="0"/>
          </a:p>
        </p:txBody>
      </p:sp>
    </p:spTree>
    <p:extLst>
      <p:ext uri="{BB962C8B-B14F-4D97-AF65-F5344CB8AC3E}">
        <p14:creationId xmlns:p14="http://schemas.microsoft.com/office/powerpoint/2010/main" val="170201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003" y="479737"/>
            <a:ext cx="11333409" cy="4427113"/>
          </a:xfrm>
        </p:spPr>
        <p:txBody>
          <a:bodyPr>
            <a:normAutofit/>
          </a:bodyPr>
          <a:lstStyle/>
          <a:p>
            <a:r>
              <a:rPr lang="en-US" dirty="0" smtClean="0"/>
              <a:t>Listening to readers or listening to stories children have written.</a:t>
            </a:r>
          </a:p>
          <a:p>
            <a:r>
              <a:rPr lang="en-US" dirty="0" smtClean="0"/>
              <a:t>A role model: sits quietly, listens carefully, gentle and kind to everyone, eats healthy snacks, takes regular exercise, drinks water, waits his turn, shares.</a:t>
            </a:r>
          </a:p>
          <a:p>
            <a:r>
              <a:rPr lang="en-US" dirty="0" smtClean="0"/>
              <a:t>Providing opportunities for children to be responsible. </a:t>
            </a:r>
          </a:p>
          <a:p>
            <a:r>
              <a:rPr lang="en-US" dirty="0" smtClean="0"/>
              <a:t>A reward for good </a:t>
            </a:r>
            <a:r>
              <a:rPr lang="en-US" dirty="0" err="1" smtClean="0"/>
              <a:t>behaviour</a:t>
            </a:r>
            <a:r>
              <a:rPr lang="en-US" dirty="0" smtClean="0"/>
              <a:t>/effort.</a:t>
            </a:r>
          </a:p>
          <a:p>
            <a:r>
              <a:rPr lang="en-US" dirty="0" smtClean="0"/>
              <a:t>Accompanying children to the library </a:t>
            </a:r>
          </a:p>
          <a:p>
            <a:r>
              <a:rPr lang="en-US" dirty="0" smtClean="0"/>
              <a:t>Supporting work on social skills and self esteem or as the ultimate confidential friend ……. he won’t share your secrets!</a:t>
            </a:r>
          </a:p>
          <a:p>
            <a:pPr marL="45720" indent="0">
              <a:buNone/>
            </a:pPr>
            <a:r>
              <a:rPr lang="en-US" dirty="0" smtClean="0">
                <a:solidFill>
                  <a:srgbClr val="FF0000"/>
                </a:solidFill>
              </a:rPr>
              <a:t>		…….. and so the list goes on, we can always rely on our staff team to use 				opportunities creatively.</a:t>
            </a:r>
            <a:endParaRPr lang="en-US" dirty="0">
              <a:solidFill>
                <a:srgbClr val="FF0000"/>
              </a:solidFill>
            </a:endParaRPr>
          </a:p>
          <a:p>
            <a:endParaRPr lang="en-US" dirty="0" smtClean="0"/>
          </a:p>
          <a:p>
            <a:pPr marL="4572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589933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07" y="759624"/>
            <a:ext cx="10698479" cy="1200416"/>
          </a:xfrm>
        </p:spPr>
        <p:txBody>
          <a:bodyPr>
            <a:normAutofit fontScale="90000"/>
          </a:bodyPr>
          <a:lstStyle/>
          <a:p>
            <a:pPr algn="ctr"/>
            <a:r>
              <a:rPr lang="en-US" dirty="0" smtClean="0"/>
              <a:t>Bailey will be introduced to children slowly, </a:t>
            </a:r>
            <a:r>
              <a:rPr lang="en-US" dirty="0" err="1" smtClean="0"/>
              <a:t>senstively</a:t>
            </a:r>
            <a:r>
              <a:rPr lang="en-US" dirty="0" smtClean="0"/>
              <a:t> and at the children’s own pace. </a:t>
            </a:r>
            <a:br>
              <a:rPr lang="en-US" dirty="0" smtClean="0"/>
            </a:br>
            <a:r>
              <a:rPr lang="en-US" dirty="0" smtClean="0"/>
              <a:t/>
            </a:r>
            <a:br>
              <a:rPr lang="en-US" dirty="0" smtClean="0"/>
            </a:br>
            <a:r>
              <a:rPr lang="en-US" dirty="0" smtClean="0"/>
              <a:t>A risk assessment is available to view.</a:t>
            </a:r>
            <a:endParaRPr lang="en-US" dirty="0"/>
          </a:p>
        </p:txBody>
      </p:sp>
      <p:pic>
        <p:nvPicPr>
          <p:cNvPr id="1026" name="Picture 2" descr="http://charlethedog.com/wp-content/uploads/2014/08/Back-to-Schoo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20" y="2196017"/>
            <a:ext cx="5823652" cy="369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944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p:cNvPicPr>
            <a:picLocks noChangeAspect="1"/>
          </p:cNvPicPr>
          <p:nvPr/>
        </p:nvPicPr>
        <p:blipFill>
          <a:blip r:embed="rId2"/>
          <a:srcRect t="24084" b="24084"/>
          <a:stretch>
            <a:fillRect/>
          </a:stretch>
        </p:blipFill>
        <p:spPr>
          <a:xfrm>
            <a:off x="4874520" y="414943"/>
            <a:ext cx="6629400" cy="4572000"/>
          </a:xfrm>
          <a:prstGeom prst="rect">
            <a:avLst/>
          </a:prstGeom>
        </p:spPr>
      </p:pic>
      <p:sp>
        <p:nvSpPr>
          <p:cNvPr id="4" name="Rectangle 3"/>
          <p:cNvSpPr/>
          <p:nvPr/>
        </p:nvSpPr>
        <p:spPr>
          <a:xfrm>
            <a:off x="548640" y="847897"/>
            <a:ext cx="3399906" cy="1077218"/>
          </a:xfrm>
          <a:prstGeom prst="rect">
            <a:avLst/>
          </a:prstGeom>
        </p:spPr>
        <p:txBody>
          <a:bodyPr wrap="square">
            <a:spAutoFit/>
          </a:bodyPr>
          <a:lstStyle/>
          <a:p>
            <a:pPr marL="45720" indent="0" algn="ctr">
              <a:buNone/>
            </a:pPr>
            <a:r>
              <a:rPr lang="en-US" sz="3200" dirty="0" smtClean="0">
                <a:solidFill>
                  <a:srgbClr val="FF0000"/>
                </a:solidFill>
              </a:rPr>
              <a:t>“I can’t wait to meet you!”</a:t>
            </a:r>
            <a:endParaRPr lang="en-US" sz="3200" dirty="0">
              <a:solidFill>
                <a:srgbClr val="FF0000"/>
              </a:solidFill>
            </a:endParaRPr>
          </a:p>
        </p:txBody>
      </p:sp>
      <p:sp>
        <p:nvSpPr>
          <p:cNvPr id="5" name="Rectangle 4"/>
          <p:cNvSpPr/>
          <p:nvPr/>
        </p:nvSpPr>
        <p:spPr>
          <a:xfrm>
            <a:off x="2103120" y="2244436"/>
            <a:ext cx="2771400" cy="369332"/>
          </a:xfrm>
          <a:prstGeom prst="rect">
            <a:avLst/>
          </a:prstGeom>
        </p:spPr>
        <p:txBody>
          <a:bodyPr wrap="square">
            <a:spAutoFit/>
          </a:bodyPr>
          <a:lstStyle/>
          <a:p>
            <a:pPr marL="45720" indent="0">
              <a:buNone/>
            </a:pPr>
            <a:r>
              <a:rPr lang="en-US" dirty="0" smtClean="0">
                <a:solidFill>
                  <a:srgbClr val="FF0000"/>
                </a:solidFill>
              </a:rPr>
              <a:t>Bailey, Aged 7 Months</a:t>
            </a:r>
            <a:endParaRPr lang="en-US" dirty="0">
              <a:solidFill>
                <a:srgbClr val="FF0000"/>
              </a:solidFill>
            </a:endParaRPr>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r="1108" b="15396"/>
          <a:stretch/>
        </p:blipFill>
        <p:spPr>
          <a:xfrm>
            <a:off x="3322667" y="2674929"/>
            <a:ext cx="1251758" cy="1156562"/>
          </a:xfrm>
          <a:prstGeom prst="rect">
            <a:avLst/>
          </a:prstGeom>
        </p:spPr>
      </p:pic>
    </p:spTree>
    <p:extLst>
      <p:ext uri="{BB962C8B-B14F-4D97-AF65-F5344CB8AC3E}">
        <p14:creationId xmlns:p14="http://schemas.microsoft.com/office/powerpoint/2010/main" val="105373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Bailey</a:t>
            </a:r>
            <a:endParaRPr lang="en-US" sz="4000" dirty="0"/>
          </a:p>
        </p:txBody>
      </p:sp>
      <p:sp>
        <p:nvSpPr>
          <p:cNvPr id="3" name="Text Placeholder 2"/>
          <p:cNvSpPr>
            <a:spLocks noGrp="1"/>
          </p:cNvSpPr>
          <p:nvPr>
            <p:ph type="body" sz="half" idx="2"/>
          </p:nvPr>
        </p:nvSpPr>
        <p:spPr/>
        <p:txBody>
          <a:bodyPr>
            <a:normAutofit/>
          </a:bodyPr>
          <a:lstStyle/>
          <a:p>
            <a:r>
              <a:rPr lang="en-US" sz="1800" dirty="0" smtClean="0"/>
              <a:t>Belongs to </a:t>
            </a:r>
            <a:r>
              <a:rPr lang="en-US" sz="1800" dirty="0" err="1" smtClean="0"/>
              <a:t>Mrs</a:t>
            </a:r>
            <a:r>
              <a:rPr lang="en-US" sz="1800" dirty="0" smtClean="0"/>
              <a:t> Cook</a:t>
            </a:r>
          </a:p>
        </p:txBody>
      </p:sp>
      <p:pic>
        <p:nvPicPr>
          <p:cNvPr id="6" name="Picture Placeholder 5"/>
          <p:cNvPicPr>
            <a:picLocks noGrp="1" noChangeAspect="1"/>
          </p:cNvPicPr>
          <p:nvPr>
            <p:ph type="pic" idx="1"/>
          </p:nvPr>
        </p:nvPicPr>
        <p:blipFill>
          <a:blip r:embed="rId2"/>
          <a:srcRect t="24084" b="24084"/>
          <a:stretch>
            <a:fillRect/>
          </a:stretch>
        </p:blipFill>
        <p:spPr>
          <a:xfrm>
            <a:off x="1416425" y="639387"/>
            <a:ext cx="6629400" cy="4572000"/>
          </a:xfrm>
          <a:prstGeom prst="rect">
            <a:avLst/>
          </a:prstGeom>
        </p:spPr>
      </p:pic>
    </p:spTree>
    <p:extLst>
      <p:ext uri="{BB962C8B-B14F-4D97-AF65-F5344CB8AC3E}">
        <p14:creationId xmlns:p14="http://schemas.microsoft.com/office/powerpoint/2010/main" val="1609149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789" y="3836182"/>
            <a:ext cx="5161985" cy="1184706"/>
          </a:xfrm>
        </p:spPr>
        <p:txBody>
          <a:bodyPr>
            <a:normAutofit fontScale="90000"/>
          </a:bodyPr>
          <a:lstStyle/>
          <a:p>
            <a:pPr algn="ctr"/>
            <a:r>
              <a:rPr lang="en-US" dirty="0" smtClean="0"/>
              <a:t>Bailey has been in school since he was 8 weeks old and loves being around adults, children and other dogs!</a:t>
            </a:r>
            <a:endParaRPr lang="en-US" dirty="0"/>
          </a:p>
        </p:txBody>
      </p:sp>
      <p:pic>
        <p:nvPicPr>
          <p:cNvPr id="7" name="Content Placeholder 6"/>
          <p:cNvPicPr>
            <a:picLocks noGrp="1" noChangeAspect="1"/>
          </p:cNvPicPr>
          <p:nvPr>
            <p:ph idx="1"/>
          </p:nvPr>
        </p:nvPicPr>
        <p:blipFill>
          <a:blip r:embed="rId2"/>
          <a:stretch>
            <a:fillRect/>
          </a:stretch>
        </p:blipFill>
        <p:spPr>
          <a:xfrm>
            <a:off x="1054547" y="184265"/>
            <a:ext cx="2395235" cy="3369122"/>
          </a:xfrm>
          <a:prstGeom prst="rect">
            <a:avLst/>
          </a:prstGeom>
        </p:spPr>
      </p:pic>
      <p:pic>
        <p:nvPicPr>
          <p:cNvPr id="8" name="Picture 7"/>
          <p:cNvPicPr>
            <a:picLocks noChangeAspect="1"/>
          </p:cNvPicPr>
          <p:nvPr/>
        </p:nvPicPr>
        <p:blipFill>
          <a:blip r:embed="rId3"/>
          <a:stretch>
            <a:fillRect/>
          </a:stretch>
        </p:blipFill>
        <p:spPr>
          <a:xfrm>
            <a:off x="3715830" y="382599"/>
            <a:ext cx="2071428" cy="2972453"/>
          </a:xfrm>
          <a:prstGeom prst="rect">
            <a:avLst/>
          </a:prstGeom>
        </p:spPr>
      </p:pic>
      <p:pic>
        <p:nvPicPr>
          <p:cNvPr id="9" name="Picture 8"/>
          <p:cNvPicPr>
            <a:picLocks noChangeAspect="1"/>
          </p:cNvPicPr>
          <p:nvPr/>
        </p:nvPicPr>
        <p:blipFill>
          <a:blip r:embed="rId4"/>
          <a:stretch>
            <a:fillRect/>
          </a:stretch>
        </p:blipFill>
        <p:spPr>
          <a:xfrm rot="5400000">
            <a:off x="7058135" y="800505"/>
            <a:ext cx="4929915" cy="3697436"/>
          </a:xfrm>
          <a:prstGeom prst="rect">
            <a:avLst/>
          </a:prstGeom>
        </p:spPr>
      </p:pic>
      <p:sp>
        <p:nvSpPr>
          <p:cNvPr id="11" name="Title 1"/>
          <p:cNvSpPr txBox="1">
            <a:spLocks/>
          </p:cNvSpPr>
          <p:nvPr/>
        </p:nvSpPr>
        <p:spPr>
          <a:xfrm>
            <a:off x="5960226" y="5114181"/>
            <a:ext cx="5796744" cy="10498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2600" kern="1200">
                <a:solidFill>
                  <a:schemeClr val="accent2"/>
                </a:solidFill>
                <a:latin typeface="+mj-lt"/>
                <a:ea typeface="+mj-ea"/>
                <a:cs typeface="+mj-cs"/>
              </a:defRPr>
            </a:lvl1pPr>
          </a:lstStyle>
          <a:p>
            <a:pPr algn="ctr"/>
            <a:r>
              <a:rPr lang="en-US" dirty="0" smtClean="0"/>
              <a:t>He was named after </a:t>
            </a:r>
            <a:r>
              <a:rPr lang="en-US" dirty="0" err="1" smtClean="0"/>
              <a:t>Mrs</a:t>
            </a:r>
            <a:r>
              <a:rPr lang="en-US" dirty="0" smtClean="0"/>
              <a:t> Bailey, who retired after 40 years as </a:t>
            </a:r>
            <a:r>
              <a:rPr lang="en-US" dirty="0" smtClean="0"/>
              <a:t>a Road </a:t>
            </a:r>
            <a:r>
              <a:rPr lang="en-US" dirty="0" smtClean="0"/>
              <a:t>Crossing Patrol </a:t>
            </a:r>
            <a:endParaRPr lang="en-US" dirty="0"/>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3618" y="3904757"/>
            <a:ext cx="3399385" cy="1900615"/>
          </a:xfrm>
        </p:spPr>
        <p:txBody>
          <a:bodyPr>
            <a:normAutofit fontScale="90000"/>
          </a:bodyPr>
          <a:lstStyle/>
          <a:p>
            <a:r>
              <a:rPr lang="en-US" dirty="0" smtClean="0"/>
              <a:t>Bailey is fully vaccinated, is regularly wormed and medicated for fleas and ticks and is insured to be in school.</a:t>
            </a:r>
            <a:endParaRPr lang="en-US" dirty="0"/>
          </a:p>
        </p:txBody>
      </p:sp>
      <p:sp>
        <p:nvSpPr>
          <p:cNvPr id="4" name="Text Placeholder 3"/>
          <p:cNvSpPr>
            <a:spLocks noGrp="1"/>
          </p:cNvSpPr>
          <p:nvPr>
            <p:ph type="body" sz="half" idx="2"/>
          </p:nvPr>
        </p:nvSpPr>
        <p:spPr>
          <a:xfrm>
            <a:off x="6216398" y="324197"/>
            <a:ext cx="4756402" cy="1438102"/>
          </a:xfrm>
        </p:spPr>
        <p:txBody>
          <a:bodyPr>
            <a:normAutofit fontScale="85000" lnSpcReduction="20000"/>
          </a:bodyPr>
          <a:lstStyle/>
          <a:p>
            <a:r>
              <a:rPr lang="en-US" sz="2600" dirty="0" smtClean="0">
                <a:solidFill>
                  <a:srgbClr val="DF5327"/>
                </a:solidFill>
                <a:ea typeface="+mj-ea"/>
                <a:cs typeface="+mj-cs"/>
              </a:rPr>
              <a:t>Bailey is going to puppy training classes and has almost completed Foundation 1. </a:t>
            </a:r>
          </a:p>
          <a:p>
            <a:r>
              <a:rPr lang="en-US" sz="2600" dirty="0" smtClean="0">
                <a:solidFill>
                  <a:srgbClr val="DF5327"/>
                </a:solidFill>
                <a:ea typeface="+mj-ea"/>
                <a:cs typeface="+mj-cs"/>
              </a:rPr>
              <a:t>As soon as he is ready, Bailey will be assessed as a Therapy Dog.</a:t>
            </a:r>
            <a:endParaRPr lang="en-US" dirty="0"/>
          </a:p>
        </p:txBody>
      </p:sp>
      <p:pic>
        <p:nvPicPr>
          <p:cNvPr id="2050" name="Picture 2" descr="https://attachments.office.net/owa/J.Cook%40petersgate-inf.hants.sch.uk/service.svc/s/GetAttachmentThumbnail?id=AAMkADcyNjhjYzU0LTk2ZDItNGU0ZC1hNWIzLTg3NWFlY2M3ODdjMQBGAAAAAAA%2Fl6d0rxfWSJywOJM5a0KvBwCNA27wJTwyRINM34q4gxz4AAAAAAENAACNA27wJTwyRINM34q4gxz4AAcra72fAAABEgAQADPdUgJnWBlCpoDPBsYL6NE%3D&amp;thumbnailType=2&amp;token=eyJhbGciOiJSUzI1NiIsImtpZCI6IjMwODE3OUNFNUY0QjUyRTc4QjJEQjg5NjZCQUY0RUNDMzcyN0FFRUUiLCJ0eXAiOiJKV1QiLCJ4NXQiOiJNSUY1emw5TFV1ZUxMYmlXYTY5T3pEY25ydTQifQ.eyJvcmlnaW4iOiJodHRwczovL291dGxvb2sub2ZmaWNlLmNvbSIsInVjIjoiMjExYzA1NzNiMzliNGZkNTk2ZjQzMjdlYWJiYzNlOWQiLCJzaWduaW5fc3RhdGUiOiJbXCJrbXNpXCJdIiwidmVyIjoiRXhjaGFuZ2UuQ2FsbGJhY2suVjEiLCJhcHBjdHhzZW5kZXIiOiJPd2FEb3dubG9hZEA5ZDVmZGY1MS05MDJiLTQ4YzQtYjlmMy1hNTIwZTQzMjQxN2QiLCJpc3NyaW5nIjoiV1ciLCJhcHBjdHgiOiJ7XCJtc2V4Y2hwcm90XCI6XCJvd2FcIixcInB1aWRcIjpcIjExNTM5MDY2NjA3MzA4OTg0MDhcIixcInNjb3BlXCI6XCJPd2FEb3dubG9hZFwiLFwib2lkXCI6XCJiNWU5NjBmMC0wZjRlLTQzMGEtODI5My1kZTA3MmM1ZmFiMDdcIixcInByaW1hcnlzaWRcIjpcIlMtMS01LTIxLTM4OTIzNDEyMDYtMzg3Mzg4MjQwNi00OTA4MDI4ODUtMzYwNzIxNVwifSIsIm5iZiI6MTYzNDI5OTg3MSwiZXhwIjoxNjM0MzAwNDcxLCJpc3MiOiIwMDAwMDAwMi0wMDAwLTBmZjEtY2UwMC0wMDAwMDAwMDAwMDBAOWQ1ZmRmNTEtOTAyYi00OGM0LWI5ZjMtYTUyMGU0MzI0MTdkIiwiYXVkIjoiMDAwMDAwMDItMDAwMC0wZmYxLWNlMDAtMDAwMDAwMDAwMDAwL2F0dGFjaG1lbnRzLm9mZmljZS5uZXRAOWQ1ZmRmNTEtOTAyYi00OGM0LWI5ZjMtYTUyMGU0MzI0MTdkIiwiaGFwcCI6Im93YSJ9.IPnBaKidI-CzrkEl8DmZFhuMn3uPQ2OFdATXbe9uUV9QLhZr0PujDZBYGs-tFo_GiWil1-gqtckvIPWTXsyTh6yp5VgI4-77Wfh3b8qKFs-XS6ca4t8nW9L5t89CScs3HQK9-ID-NiGY7XJMv_lwPC6qshmaUwSEtYemNtfkBN_JnqCKqWd9eNv3FADHkjMknJfI9tQZc2b9dC5ln50svXqtLwD4os9eYJp9pLlG9VAwr9iB8kxjqG10eIqCzqcOZ9mocrP4A4mI1ZPjJN9aptLGiV8XxgYfCSOtDZVR9kkkRLnZR-XwCPELXsggyvcwY3jjjKfBlCvUzqGbfzUtOA&amp;X-OWA-CANARY=vy-uNcqJ7Eu16ktM2tzpX4CwNXzVj9kY37ACiWN6-Eqb7-ovnIKj-gq7ARJ39ijtpLSB-OidTUM.&amp;owa=outlook.office.com&amp;scriptVer=20211004002.03&amp;animation=tru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99578" y="3730839"/>
            <a:ext cx="2602358" cy="19558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ttachments.office.net/owa/J.Cook%40petersgate-inf.hants.sch.uk/service.svc/s/GetAttachmentThumbnail?id=AAMkADcyNjhjYzU0LTk2ZDItNGU0ZC1hNWIzLTg3NWFlY2M3ODdjMQBGAAAAAAA%2Fl6d0rxfWSJywOJM5a0KvBwCNA27wJTwyRINM34q4gxz4AAAAAAENAACNA27wJTwyRINM34q4gxz4AAcra72fAAABEgAQAPh6hNFr4c1Jvqsprg8z03Q%3D&amp;thumbnailType=2&amp;token=eyJhbGciOiJSUzI1NiIsImtpZCI6IjMwODE3OUNFNUY0QjUyRTc4QjJEQjg5NjZCQUY0RUNDMzcyN0FFRUUiLCJ0eXAiOiJKV1QiLCJ4NXQiOiJNSUY1emw5TFV1ZUxMYmlXYTY5T3pEY25ydTQifQ.eyJvcmlnaW4iOiJodHRwczovL291dGxvb2sub2ZmaWNlLmNvbSIsInVjIjoiMjExYzA1NzNiMzliNGZkNTk2ZjQzMjdlYWJiYzNlOWQiLCJzaWduaW5fc3RhdGUiOiJbXCJrbXNpXCJdIiwidmVyIjoiRXhjaGFuZ2UuQ2FsbGJhY2suVjEiLCJhcHBjdHhzZW5kZXIiOiJPd2FEb3dubG9hZEA5ZDVmZGY1MS05MDJiLTQ4YzQtYjlmMy1hNTIwZTQzMjQxN2QiLCJpc3NyaW5nIjoiV1ciLCJhcHBjdHgiOiJ7XCJtc2V4Y2hwcm90XCI6XCJvd2FcIixcInB1aWRcIjpcIjExNTM5MDY2NjA3MzA4OTg0MDhcIixcInNjb3BlXCI6XCJPd2FEb3dubG9hZFwiLFwib2lkXCI6XCJiNWU5NjBmMC0wZjRlLTQzMGEtODI5My1kZTA3MmM1ZmFiMDdcIixcInByaW1hcnlzaWRcIjpcIlMtMS01LTIxLTM4OTIzNDEyMDYtMzg3Mzg4MjQwNi00OTA4MDI4ODUtMzYwNzIxNVwifSIsIm5iZiI6MTYzNDI5OTg3MSwiZXhwIjoxNjM0MzAwNDcxLCJpc3MiOiIwMDAwMDAwMi0wMDAwLTBmZjEtY2UwMC0wMDAwMDAwMDAwMDBAOWQ1ZmRmNTEtOTAyYi00OGM0LWI5ZjMtYTUyMGU0MzI0MTdkIiwiYXVkIjoiMDAwMDAwMDItMDAwMC0wZmYxLWNlMDAtMDAwMDAwMDAwMDAwL2F0dGFjaG1lbnRzLm9mZmljZS5uZXRAOWQ1ZmRmNTEtOTAyYi00OGM0LWI5ZjMtYTUyMGU0MzI0MTdkIiwiaGFwcCI6Im93YSJ9.IPnBaKidI-CzrkEl8DmZFhuMn3uPQ2OFdATXbe9uUV9QLhZr0PujDZBYGs-tFo_GiWil1-gqtckvIPWTXsyTh6yp5VgI4-77Wfh3b8qKFs-XS6ca4t8nW9L5t89CScs3HQK9-ID-NiGY7XJMv_lwPC6qshmaUwSEtYemNtfkBN_JnqCKqWd9eNv3FADHkjMknJfI9tQZc2b9dC5ln50svXqtLwD4os9eYJp9pLlG9VAwr9iB8kxjqG10eIqCzqcOZ9mocrP4A4mI1ZPjJN9aptLGiV8XxgYfCSOtDZVR9kkkRLnZR-XwCPELXsggyvcwY3jjjKfBlCvUzqGbfzUtOA&amp;X-OWA-CANARY=vy-uNcqJ7Eu16ktM2tzpX4CwNXzVj9kY37ACiWN6-Eqb7-ovnIKj-gq7ARJ39ijtpLSB-OidTUM.&amp;owa=outlook.office.com&amp;scriptVer=20211004002.03&amp;animation=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473" y="3730839"/>
            <a:ext cx="1689850" cy="22484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16647" t="19086" r="16170" b="39325"/>
          <a:stretch/>
        </p:blipFill>
        <p:spPr>
          <a:xfrm>
            <a:off x="582248" y="590203"/>
            <a:ext cx="2618509" cy="2161309"/>
          </a:xfrm>
          <a:prstGeom prst="rect">
            <a:avLst/>
          </a:prstGeom>
        </p:spPr>
      </p:pic>
      <p:pic>
        <p:nvPicPr>
          <p:cNvPr id="7" name="Picture 6"/>
          <p:cNvPicPr>
            <a:picLocks noChangeAspect="1"/>
          </p:cNvPicPr>
          <p:nvPr/>
        </p:nvPicPr>
        <p:blipFill>
          <a:blip r:embed="rId5"/>
          <a:stretch>
            <a:fillRect/>
          </a:stretch>
        </p:blipFill>
        <p:spPr>
          <a:xfrm>
            <a:off x="3570074" y="897228"/>
            <a:ext cx="2438400" cy="2438400"/>
          </a:xfrm>
          <a:prstGeom prst="rect">
            <a:avLst/>
          </a:prstGeom>
        </p:spPr>
      </p:pic>
      <p:sp>
        <p:nvSpPr>
          <p:cNvPr id="10" name="Text Placeholder 3"/>
          <p:cNvSpPr txBox="1">
            <a:spLocks/>
          </p:cNvSpPr>
          <p:nvPr/>
        </p:nvSpPr>
        <p:spPr>
          <a:xfrm>
            <a:off x="7061323" y="2085846"/>
            <a:ext cx="4960974" cy="1818911"/>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SzPct val="80000"/>
              <a:buFont typeface="Wingdings" panose="05000000000000000000" pitchFamily="2" charset="2"/>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1000"/>
              </a:spcBef>
              <a:buSzPct val="80000"/>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80000"/>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9pPr>
          </a:lstStyle>
          <a:p>
            <a:r>
              <a:rPr lang="en-US" sz="2600" dirty="0" smtClean="0">
                <a:solidFill>
                  <a:srgbClr val="0070C0"/>
                </a:solidFill>
                <a:ea typeface="+mj-ea"/>
                <a:cs typeface="+mj-cs"/>
              </a:rPr>
              <a:t>He loves running free along the beach every morning, greeting children and their families at the school gates and taking long naps in the office! </a:t>
            </a:r>
          </a:p>
          <a:p>
            <a:endParaRPr lang="en-US" sz="2600" dirty="0">
              <a:solidFill>
                <a:srgbClr val="0070C0"/>
              </a:solidFill>
              <a:ea typeface="+mj-ea"/>
              <a:cs typeface="+mj-cs"/>
            </a:endParaRPr>
          </a:p>
          <a:p>
            <a:r>
              <a:rPr lang="en-US" sz="2600" dirty="0" smtClean="0">
                <a:solidFill>
                  <a:srgbClr val="0070C0"/>
                </a:solidFill>
                <a:ea typeface="+mj-ea"/>
                <a:cs typeface="+mj-cs"/>
              </a:rPr>
              <a:t>He loves it when children take him for a walk during the school day!</a:t>
            </a:r>
            <a:endParaRPr lang="en-US" dirty="0">
              <a:solidFill>
                <a:srgbClr val="0070C0"/>
              </a:solidFill>
            </a:endParaRPr>
          </a:p>
        </p:txBody>
      </p:sp>
    </p:spTree>
    <p:extLst>
      <p:ext uri="{BB962C8B-B14F-4D97-AF65-F5344CB8AC3E}">
        <p14:creationId xmlns:p14="http://schemas.microsoft.com/office/powerpoint/2010/main" val="347731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Tree>
    <p:extLst>
      <p:ext uri="{BB962C8B-B14F-4D97-AF65-F5344CB8AC3E}">
        <p14:creationId xmlns:p14="http://schemas.microsoft.com/office/powerpoint/2010/main" val="4274568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Specific</a:t>
            </a:r>
            <a:r>
              <a:rPr lang="fr-FR" dirty="0" smtClean="0"/>
              <a:t> </a:t>
            </a:r>
            <a:r>
              <a:rPr lang="fr-FR" dirty="0" err="1" smtClean="0"/>
              <a:t>Research</a:t>
            </a:r>
            <a:r>
              <a:rPr lang="fr-FR" dirty="0" smtClean="0"/>
              <a:t> </a:t>
            </a:r>
            <a:r>
              <a:rPr lang="fr-FR" dirty="0" err="1" smtClean="0"/>
              <a:t>Results</a:t>
            </a:r>
            <a:endParaRPr lang="en-US" dirty="0"/>
          </a:p>
        </p:txBody>
      </p:sp>
      <p:sp>
        <p:nvSpPr>
          <p:cNvPr id="3" name="Content Placeholder 2"/>
          <p:cNvSpPr>
            <a:spLocks noGrp="1"/>
          </p:cNvSpPr>
          <p:nvPr>
            <p:ph idx="1"/>
          </p:nvPr>
        </p:nvSpPr>
        <p:spPr/>
        <p:txBody>
          <a:bodyPr/>
          <a:lstStyle/>
          <a:p>
            <a:r>
              <a:rPr lang="en-US" dirty="0" smtClean="0"/>
              <a:t>Research shows improved reading levels particularly in children who are reluctant readers or making slower than expected progress in reading.</a:t>
            </a:r>
          </a:p>
          <a:p>
            <a:r>
              <a:rPr lang="en-US" dirty="0" smtClean="0"/>
              <a:t>Research has measured the stress hormone (cortisone) in children when they are reading aloud, presenting to the class or taking tests and without exception in all children (and the staff) less cortisone was measured when the dog was present!</a:t>
            </a:r>
          </a:p>
          <a:p>
            <a:r>
              <a:rPr lang="en-US" dirty="0" smtClean="0"/>
              <a:t>Research has identified that classrooms with dogs are quieter and calmer when the dog is present.</a:t>
            </a:r>
          </a:p>
        </p:txBody>
      </p:sp>
      <p:sp>
        <p:nvSpPr>
          <p:cNvPr id="4" name="Rectangle 3"/>
          <p:cNvSpPr/>
          <p:nvPr/>
        </p:nvSpPr>
        <p:spPr>
          <a:xfrm>
            <a:off x="3584636" y="4776920"/>
            <a:ext cx="5563639" cy="646331"/>
          </a:xfrm>
          <a:prstGeom prst="rect">
            <a:avLst/>
          </a:prstGeom>
        </p:spPr>
        <p:txBody>
          <a:bodyPr wrap="none">
            <a:spAutoFit/>
          </a:bodyPr>
          <a:lstStyle/>
          <a:p>
            <a:r>
              <a:rPr lang="en-GB" dirty="0">
                <a:hlinkClick r:id="rId3"/>
              </a:rPr>
              <a:t>https://</a:t>
            </a:r>
            <a:r>
              <a:rPr lang="en-GB" dirty="0" smtClean="0">
                <a:hlinkClick r:id="rId3"/>
              </a:rPr>
              <a:t>www.youtube.com/watch?v=EAO8i7s1uWU</a:t>
            </a:r>
            <a:endParaRPr lang="en-GB" dirty="0" smtClean="0"/>
          </a:p>
          <a:p>
            <a:endParaRPr lang="en-GB" dirty="0"/>
          </a:p>
        </p:txBody>
      </p:sp>
    </p:spTree>
    <p:extLst>
      <p:ext uri="{BB962C8B-B14F-4D97-AF65-F5344CB8AC3E}">
        <p14:creationId xmlns:p14="http://schemas.microsoft.com/office/powerpoint/2010/main" val="208392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Tree>
    <p:extLst>
      <p:ext uri="{BB962C8B-B14F-4D97-AF65-F5344CB8AC3E}">
        <p14:creationId xmlns:p14="http://schemas.microsoft.com/office/powerpoint/2010/main" val="3406487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951" y="374072"/>
            <a:ext cx="9372600" cy="782009"/>
          </a:xfrm>
        </p:spPr>
        <p:txBody>
          <a:bodyPr/>
          <a:lstStyle/>
          <a:p>
            <a:r>
              <a:rPr lang="fr-FR" dirty="0" err="1" smtClean="0"/>
              <a:t>Other</a:t>
            </a:r>
            <a:r>
              <a:rPr lang="fr-FR" dirty="0" smtClean="0"/>
              <a:t> </a:t>
            </a:r>
            <a:r>
              <a:rPr lang="fr-FR" dirty="0" err="1" smtClean="0"/>
              <a:t>Benefits</a:t>
            </a:r>
            <a:r>
              <a:rPr lang="fr-FR" dirty="0" smtClean="0"/>
              <a:t> </a:t>
            </a:r>
            <a:r>
              <a:rPr lang="fr-FR" dirty="0" err="1" smtClean="0"/>
              <a:t>Noticed</a:t>
            </a:r>
            <a:r>
              <a:rPr lang="fr-FR" dirty="0" smtClean="0"/>
              <a:t> By </a:t>
            </a:r>
            <a:r>
              <a:rPr lang="fr-FR" dirty="0" err="1" smtClean="0"/>
              <a:t>Schools</a:t>
            </a:r>
            <a:r>
              <a:rPr lang="fr-FR" dirty="0" smtClean="0"/>
              <a:t> </a:t>
            </a:r>
            <a:r>
              <a:rPr lang="fr-FR" dirty="0" err="1" smtClean="0"/>
              <a:t>With</a:t>
            </a:r>
            <a:r>
              <a:rPr lang="fr-FR" dirty="0" smtClean="0"/>
              <a:t> </a:t>
            </a:r>
            <a:r>
              <a:rPr lang="fr-FR" dirty="0" err="1" smtClean="0"/>
              <a:t>Dogs</a:t>
            </a:r>
            <a:endParaRPr lang="en-US" dirty="0"/>
          </a:p>
        </p:txBody>
      </p:sp>
      <p:sp>
        <p:nvSpPr>
          <p:cNvPr id="3" name="Content Placeholder 2"/>
          <p:cNvSpPr>
            <a:spLocks noGrp="1"/>
          </p:cNvSpPr>
          <p:nvPr>
            <p:ph idx="1"/>
          </p:nvPr>
        </p:nvSpPr>
        <p:spPr>
          <a:xfrm>
            <a:off x="1995055" y="1388225"/>
            <a:ext cx="9792392" cy="4746567"/>
          </a:xfrm>
        </p:spPr>
        <p:txBody>
          <a:bodyPr>
            <a:normAutofit fontScale="92500" lnSpcReduction="20000"/>
          </a:bodyPr>
          <a:lstStyle/>
          <a:p>
            <a:r>
              <a:rPr lang="en-GB" dirty="0"/>
              <a:t>calming effect on pupils, particularly those with behavioural or learning difficulties</a:t>
            </a:r>
          </a:p>
          <a:p>
            <a:r>
              <a:rPr lang="en-GB" dirty="0"/>
              <a:t>improved behaviour and concentration, reduced stress and improved self-esteem</a:t>
            </a:r>
          </a:p>
          <a:p>
            <a:r>
              <a:rPr lang="en-GB" dirty="0"/>
              <a:t>encouraging expression and participation in more withdrawn children</a:t>
            </a:r>
          </a:p>
          <a:p>
            <a:r>
              <a:rPr lang="en-GB" dirty="0"/>
              <a:t>fostering a sense of responsibility</a:t>
            </a:r>
          </a:p>
          <a:p>
            <a:r>
              <a:rPr lang="en-GB" dirty="0"/>
              <a:t>motivating pupils to think and to learn, as children have a high level of natural interest in, enthusiasm for and enjoyment of animals</a:t>
            </a:r>
          </a:p>
          <a:p>
            <a:r>
              <a:rPr lang="en-GB" dirty="0"/>
              <a:t>encouraging respect and thereby improving pupils' relationships with each other, parents and teachers</a:t>
            </a:r>
          </a:p>
          <a:p>
            <a:r>
              <a:rPr lang="en-GB" dirty="0"/>
              <a:t>teaching children to nurture and respect </a:t>
            </a:r>
            <a:r>
              <a:rPr lang="en-GB" dirty="0" smtClean="0"/>
              <a:t>life</a:t>
            </a:r>
          </a:p>
          <a:p>
            <a:r>
              <a:rPr lang="en-GB" dirty="0"/>
              <a:t>p</a:t>
            </a:r>
            <a:r>
              <a:rPr lang="en-GB" dirty="0" smtClean="0"/>
              <a:t>roviding a feeling of safety, security, comfort and love when required</a:t>
            </a:r>
            <a:endParaRPr lang="en-GB" dirty="0"/>
          </a:p>
          <a:p>
            <a:r>
              <a:rPr lang="en-GB" dirty="0"/>
              <a:t>helping </a:t>
            </a:r>
            <a:r>
              <a:rPr lang="en-GB" dirty="0" smtClean="0"/>
              <a:t>the </a:t>
            </a:r>
            <a:r>
              <a:rPr lang="en-GB" dirty="0"/>
              <a:t>most vulnerable </a:t>
            </a:r>
            <a:r>
              <a:rPr lang="en-GB" dirty="0" smtClean="0"/>
              <a:t>children to achieve</a:t>
            </a:r>
          </a:p>
          <a:p>
            <a:r>
              <a:rPr lang="en-GB" dirty="0" smtClean="0"/>
              <a:t>helping </a:t>
            </a:r>
            <a:r>
              <a:rPr lang="en-GB" dirty="0"/>
              <a:t>children build confidence in </a:t>
            </a:r>
            <a:r>
              <a:rPr lang="en-GB" dirty="0" smtClean="0"/>
              <a:t>reading</a:t>
            </a:r>
          </a:p>
          <a:p>
            <a:endParaRPr lang="en-GB" dirty="0"/>
          </a:p>
        </p:txBody>
      </p:sp>
    </p:spTree>
    <p:extLst>
      <p:ext uri="{BB962C8B-B14F-4D97-AF65-F5344CB8AC3E}">
        <p14:creationId xmlns:p14="http://schemas.microsoft.com/office/powerpoint/2010/main" val="603252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355" y="1600200"/>
            <a:ext cx="8322459" cy="2486025"/>
          </a:xfrm>
        </p:spPr>
        <p:txBody>
          <a:bodyPr/>
          <a:lstStyle/>
          <a:p>
            <a:r>
              <a:rPr lang="en-US" dirty="0" smtClean="0"/>
              <a:t>How Could It Work For Us?</a:t>
            </a:r>
            <a:endParaRPr lang="en-US" dirty="0"/>
          </a:p>
        </p:txBody>
      </p:sp>
    </p:spTree>
    <p:extLst>
      <p:ext uri="{BB962C8B-B14F-4D97-AF65-F5344CB8AC3E}">
        <p14:creationId xmlns:p14="http://schemas.microsoft.com/office/powerpoint/2010/main" val="4080762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 Happy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909083B-3485-49E7-BBE7-EFD488C62F99}" vid="{B57F6697-5DA8-422E-86BF-20B69A74A1E0}"/>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0</TotalTime>
  <Words>600</Words>
  <Application>Microsoft Office PowerPoint</Application>
  <PresentationFormat>Widescreen</PresentationFormat>
  <Paragraphs>52</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Euphemia</vt:lpstr>
      <vt:lpstr>Wingdings</vt:lpstr>
      <vt:lpstr>Children Happy 16x9</vt:lpstr>
      <vt:lpstr>A Dog In School</vt:lpstr>
      <vt:lpstr>Bailey</vt:lpstr>
      <vt:lpstr>Bailey has been in school since he was 8 weeks old and loves being around adults, children and other dogs!</vt:lpstr>
      <vt:lpstr>Bailey is fully vaccinated, is regularly wormed and medicated for fleas and ticks and is insured to be in school.</vt:lpstr>
      <vt:lpstr>Research</vt:lpstr>
      <vt:lpstr>Specific Research Results</vt:lpstr>
      <vt:lpstr>Benefits</vt:lpstr>
      <vt:lpstr>Other Benefits Noticed By Schools With Dogs</vt:lpstr>
      <vt:lpstr>How Could It Work For Us?</vt:lpstr>
      <vt:lpstr>PowerPoint Presentation</vt:lpstr>
      <vt:lpstr>PowerPoint Presentation</vt:lpstr>
      <vt:lpstr>Bailey will be introduced to children slowly, senstively and at the children’s own pace.   A risk assessment is available to view.</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2015-11-04T19:18:29Z</dcterms:created>
  <dcterms:modified xsi:type="dcterms:W3CDTF">2021-10-21T06:52:07Z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